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2" r:id="rId4"/>
    <p:sldId id="271" r:id="rId5"/>
    <p:sldId id="267" r:id="rId6"/>
    <p:sldId id="297" r:id="rId7"/>
    <p:sldId id="298" r:id="rId8"/>
    <p:sldId id="299" r:id="rId9"/>
    <p:sldId id="300" r:id="rId10"/>
    <p:sldId id="282" r:id="rId11"/>
    <p:sldId id="296" r:id="rId12"/>
    <p:sldId id="268" r:id="rId13"/>
    <p:sldId id="293" r:id="rId14"/>
    <p:sldId id="294" r:id="rId15"/>
    <p:sldId id="295" r:id="rId16"/>
    <p:sldId id="289" r:id="rId17"/>
    <p:sldId id="287" r:id="rId18"/>
    <p:sldId id="288" r:id="rId19"/>
    <p:sldId id="290" r:id="rId20"/>
    <p:sldId id="279" r:id="rId21"/>
    <p:sldId id="285" r:id="rId22"/>
    <p:sldId id="283" r:id="rId23"/>
    <p:sldId id="286" r:id="rId24"/>
    <p:sldId id="291" r:id="rId25"/>
    <p:sldId id="284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551">
          <p15:clr>
            <a:srgbClr val="A4A3A4"/>
          </p15:clr>
        </p15:guide>
        <p15:guide id="4" pos="71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4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27" autoAdjust="0"/>
    <p:restoredTop sz="92866" autoAdjust="0"/>
  </p:normalViewPr>
  <p:slideViewPr>
    <p:cSldViewPr snapToGrid="0">
      <p:cViewPr varScale="1">
        <p:scale>
          <a:sx n="94" d="100"/>
          <a:sy n="94" d="100"/>
        </p:scale>
        <p:origin x="232" y="944"/>
      </p:cViewPr>
      <p:guideLst>
        <p:guide orient="horz" pos="2160"/>
        <p:guide pos="3840"/>
        <p:guide pos="551"/>
        <p:guide pos="7129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-2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CA76-B799-4CDE-9068-35594054F5E9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2012-16E0-4556-8392-F42A35F3BE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9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3323965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21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33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036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286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04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33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8388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3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4850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528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89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212719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33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2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15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170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25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21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85244-8474-43F7-83A3-B98FF2C18C2B}" type="datetimeFigureOut">
              <a:rPr lang="zh-CN" altLang="en-US" smtClean="0"/>
              <a:pPr/>
              <a:t>2020/12/14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notesSlide" Target="../notesSlides/notesSlide9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notesSlide" Target="../notesSlides/notesSlide15.xml"/><Relationship Id="rId5" Type="http://schemas.openxmlformats.org/officeDocument/2006/relationships/tags" Target="../tags/tag3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2.xml"/><Relationship Id="rId9" Type="http://schemas.openxmlformats.org/officeDocument/2006/relationships/tags" Target="../tags/tag3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notesSlide" Target="../notesSlides/notesSlide19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11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83641"/>
            <a:ext cx="12192000" cy="1842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1356" y="2781952"/>
            <a:ext cx="1090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800" b="1" spc="300" dirty="0" err="1">
                <a:solidFill>
                  <a:schemeClr val="bg1"/>
                </a:solidFill>
              </a:rPr>
              <a:t>Fldw</a:t>
            </a:r>
            <a:r>
              <a:rPr lang="zh-CN" altLang="en-US" sz="4800" b="1" spc="300" dirty="0">
                <a:solidFill>
                  <a:schemeClr val="bg1"/>
                </a:solidFill>
              </a:rPr>
              <a:t>：支持模式匹配的流式编程语言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50915" y="4338954"/>
            <a:ext cx="332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组长：李梦凡    </a:t>
            </a:r>
            <a:r>
              <a:rPr lang="en-US" altLang="zh-CN" b="1" dirty="0">
                <a:solidFill>
                  <a:schemeClr val="bg1"/>
                </a:solidFill>
              </a:rPr>
              <a:t>ZY2006317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组员：张华梁    </a:t>
            </a:r>
            <a:r>
              <a:rPr lang="en-US" altLang="zh-CN" b="1" dirty="0">
                <a:solidFill>
                  <a:schemeClr val="bg1"/>
                </a:solidFill>
              </a:rPr>
              <a:t>ZY2006207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7540"/>
            <a:ext cx="1399822" cy="1399822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4E2EEC78-B845-4B9F-AAB9-011464DE0B4D}"/>
              </a:ext>
            </a:extLst>
          </p:cNvPr>
          <p:cNvSpPr/>
          <p:nvPr/>
        </p:nvSpPr>
        <p:spPr>
          <a:xfrm>
            <a:off x="419359" y="1056443"/>
            <a:ext cx="1455938" cy="481169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快速排序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AF7366CB-5411-459F-BA81-363A8C29CAE2}"/>
              </a:ext>
            </a:extLst>
          </p:cNvPr>
          <p:cNvSpPr/>
          <p:nvPr/>
        </p:nvSpPr>
        <p:spPr>
          <a:xfrm>
            <a:off x="780103" y="1204738"/>
            <a:ext cx="710215" cy="5232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53E6FE4-37A0-4FCB-9F77-00DFEAA86EC9}"/>
              </a:ext>
            </a:extLst>
          </p:cNvPr>
          <p:cNvSpPr/>
          <p:nvPr/>
        </p:nvSpPr>
        <p:spPr>
          <a:xfrm>
            <a:off x="780102" y="1985035"/>
            <a:ext cx="710215" cy="5232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9F2E2270-19F0-4521-96ED-B3100D4AB49C}"/>
              </a:ext>
            </a:extLst>
          </p:cNvPr>
          <p:cNvSpPr/>
          <p:nvPr/>
        </p:nvSpPr>
        <p:spPr>
          <a:xfrm>
            <a:off x="780101" y="2765332"/>
            <a:ext cx="710215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9F862A88-1B07-4D54-A00F-1D8D85451135}"/>
              </a:ext>
            </a:extLst>
          </p:cNvPr>
          <p:cNvSpPr/>
          <p:nvPr/>
        </p:nvSpPr>
        <p:spPr>
          <a:xfrm>
            <a:off x="767982" y="3545629"/>
            <a:ext cx="710215" cy="5232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6EBA9C25-A4F1-4F43-8283-B3403EF5D5AD}"/>
              </a:ext>
            </a:extLst>
          </p:cNvPr>
          <p:cNvSpPr/>
          <p:nvPr/>
        </p:nvSpPr>
        <p:spPr>
          <a:xfrm>
            <a:off x="741349" y="4325926"/>
            <a:ext cx="710215" cy="5232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EBB57EAC-220D-456C-B77B-FEC2A69CCD13}"/>
              </a:ext>
            </a:extLst>
          </p:cNvPr>
          <p:cNvSpPr/>
          <p:nvPr/>
        </p:nvSpPr>
        <p:spPr>
          <a:xfrm>
            <a:off x="741348" y="5106223"/>
            <a:ext cx="710215" cy="523220"/>
          </a:xfrm>
          <a:prstGeom prst="roundRect">
            <a:avLst/>
          </a:prstGeom>
          <a:solidFill>
            <a:srgbClr val="68490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CE808902-5F76-45A4-A8C5-7BD9A2B03C84}"/>
              </a:ext>
            </a:extLst>
          </p:cNvPr>
          <p:cNvSpPr/>
          <p:nvPr/>
        </p:nvSpPr>
        <p:spPr>
          <a:xfrm>
            <a:off x="3285085" y="1985035"/>
            <a:ext cx="710215" cy="5232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026CE510-FEDE-4BD2-953E-FC52FFB38805}"/>
              </a:ext>
            </a:extLst>
          </p:cNvPr>
          <p:cNvSpPr/>
          <p:nvPr/>
        </p:nvSpPr>
        <p:spPr>
          <a:xfrm>
            <a:off x="3285085" y="2765332"/>
            <a:ext cx="710215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C49A0B1-FF19-4E76-BE8F-43B4FBEC6934}"/>
              </a:ext>
            </a:extLst>
          </p:cNvPr>
          <p:cNvSpPr/>
          <p:nvPr/>
        </p:nvSpPr>
        <p:spPr>
          <a:xfrm>
            <a:off x="3285084" y="3545629"/>
            <a:ext cx="710215" cy="5232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1142FACD-AC3C-45E9-BF42-31F84776FAFE}"/>
              </a:ext>
            </a:extLst>
          </p:cNvPr>
          <p:cNvSpPr/>
          <p:nvPr/>
        </p:nvSpPr>
        <p:spPr>
          <a:xfrm>
            <a:off x="3285084" y="4327834"/>
            <a:ext cx="710215" cy="5232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988A30C-D182-48B4-A460-72E147B84341}"/>
              </a:ext>
            </a:extLst>
          </p:cNvPr>
          <p:cNvSpPr/>
          <p:nvPr/>
        </p:nvSpPr>
        <p:spPr>
          <a:xfrm>
            <a:off x="3296357" y="5106223"/>
            <a:ext cx="710215" cy="523220"/>
          </a:xfrm>
          <a:prstGeom prst="roundRect">
            <a:avLst/>
          </a:prstGeom>
          <a:solidFill>
            <a:srgbClr val="68490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57863A68-F001-4646-B01A-A3BFFB3F3D56}"/>
              </a:ext>
            </a:extLst>
          </p:cNvPr>
          <p:cNvSpPr/>
          <p:nvPr/>
        </p:nvSpPr>
        <p:spPr>
          <a:xfrm>
            <a:off x="3272965" y="1204738"/>
            <a:ext cx="710215" cy="5232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E1B9721-F7BF-4563-A7B7-9990717E11AF}"/>
              </a:ext>
            </a:extLst>
          </p:cNvPr>
          <p:cNvSpPr/>
          <p:nvPr/>
        </p:nvSpPr>
        <p:spPr>
          <a:xfrm>
            <a:off x="2900103" y="1908699"/>
            <a:ext cx="1455938" cy="393906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F19EB91-329E-4F53-82E1-AAE55242ECF2}"/>
              </a:ext>
            </a:extLst>
          </p:cNvPr>
          <p:cNvSpPr/>
          <p:nvPr/>
        </p:nvSpPr>
        <p:spPr>
          <a:xfrm>
            <a:off x="2900102" y="1022293"/>
            <a:ext cx="1455938" cy="78220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1DE2FF9F-CFAA-4B50-B232-3BFAE4B1E526}"/>
              </a:ext>
            </a:extLst>
          </p:cNvPr>
          <p:cNvSpPr/>
          <p:nvPr/>
        </p:nvSpPr>
        <p:spPr>
          <a:xfrm>
            <a:off x="5753706" y="2765332"/>
            <a:ext cx="710215" cy="5232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A2E90F76-881D-423A-8AFE-004C5EAA4916}"/>
              </a:ext>
            </a:extLst>
          </p:cNvPr>
          <p:cNvSpPr/>
          <p:nvPr/>
        </p:nvSpPr>
        <p:spPr>
          <a:xfrm>
            <a:off x="5753706" y="1204738"/>
            <a:ext cx="710215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D6615E8-5EDC-4DED-BD8A-49B71F6E16DF}"/>
              </a:ext>
            </a:extLst>
          </p:cNvPr>
          <p:cNvSpPr/>
          <p:nvPr/>
        </p:nvSpPr>
        <p:spPr>
          <a:xfrm>
            <a:off x="5753706" y="1966122"/>
            <a:ext cx="710215" cy="5232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21BF6881-675A-4F7F-A432-D8BAAE70695F}"/>
              </a:ext>
            </a:extLst>
          </p:cNvPr>
          <p:cNvSpPr/>
          <p:nvPr/>
        </p:nvSpPr>
        <p:spPr>
          <a:xfrm>
            <a:off x="5742797" y="3545629"/>
            <a:ext cx="710215" cy="5232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6A2FD284-2BC2-4ED0-AFA8-E4F162396F81}"/>
              </a:ext>
            </a:extLst>
          </p:cNvPr>
          <p:cNvSpPr/>
          <p:nvPr/>
        </p:nvSpPr>
        <p:spPr>
          <a:xfrm>
            <a:off x="5753706" y="4325926"/>
            <a:ext cx="710215" cy="5232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E1B80749-C4C9-4680-AAAD-590644A06B61}"/>
              </a:ext>
            </a:extLst>
          </p:cNvPr>
          <p:cNvSpPr/>
          <p:nvPr/>
        </p:nvSpPr>
        <p:spPr>
          <a:xfrm>
            <a:off x="5753706" y="5106223"/>
            <a:ext cx="710215" cy="523220"/>
          </a:xfrm>
          <a:prstGeom prst="roundRect">
            <a:avLst/>
          </a:prstGeom>
          <a:solidFill>
            <a:srgbClr val="68490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98EDA8B-AA7A-4729-B807-1D2F0F5F5A41}"/>
              </a:ext>
            </a:extLst>
          </p:cNvPr>
          <p:cNvSpPr/>
          <p:nvPr/>
        </p:nvSpPr>
        <p:spPr>
          <a:xfrm>
            <a:off x="5380845" y="1002016"/>
            <a:ext cx="1455938" cy="159011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D0A0B92-09C6-4AD5-A2E7-1026F3E3DB4B}"/>
              </a:ext>
            </a:extLst>
          </p:cNvPr>
          <p:cNvSpPr/>
          <p:nvPr/>
        </p:nvSpPr>
        <p:spPr>
          <a:xfrm>
            <a:off x="5380845" y="3462291"/>
            <a:ext cx="1455938" cy="240584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7CB0339-021C-466E-8CD0-0E08010A4D43}"/>
              </a:ext>
            </a:extLst>
          </p:cNvPr>
          <p:cNvSpPr/>
          <p:nvPr/>
        </p:nvSpPr>
        <p:spPr>
          <a:xfrm>
            <a:off x="5380845" y="2663081"/>
            <a:ext cx="1455938" cy="71027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791CFBA6-28D5-4DCA-9B55-6784B8F9568E}"/>
              </a:ext>
            </a:extLst>
          </p:cNvPr>
          <p:cNvSpPr/>
          <p:nvPr/>
        </p:nvSpPr>
        <p:spPr>
          <a:xfrm>
            <a:off x="8252199" y="1935835"/>
            <a:ext cx="710215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A864462D-B036-4B8E-A576-A5FA4CCCA5A7}"/>
              </a:ext>
            </a:extLst>
          </p:cNvPr>
          <p:cNvSpPr/>
          <p:nvPr/>
        </p:nvSpPr>
        <p:spPr>
          <a:xfrm>
            <a:off x="8252199" y="1202205"/>
            <a:ext cx="710215" cy="5232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75A48863-B446-4F21-8CDF-C5F3B22BBC6E}"/>
              </a:ext>
            </a:extLst>
          </p:cNvPr>
          <p:cNvSpPr/>
          <p:nvPr/>
        </p:nvSpPr>
        <p:spPr>
          <a:xfrm>
            <a:off x="8241290" y="3545629"/>
            <a:ext cx="710215" cy="5232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8C55E44B-7F46-4026-B3C4-1E0F8F9AA86F}"/>
              </a:ext>
            </a:extLst>
          </p:cNvPr>
          <p:cNvSpPr/>
          <p:nvPr/>
        </p:nvSpPr>
        <p:spPr>
          <a:xfrm>
            <a:off x="8252199" y="4325926"/>
            <a:ext cx="710215" cy="5232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0DB0132E-0AFE-4B13-A47A-E223AB33E770}"/>
              </a:ext>
            </a:extLst>
          </p:cNvPr>
          <p:cNvSpPr/>
          <p:nvPr/>
        </p:nvSpPr>
        <p:spPr>
          <a:xfrm>
            <a:off x="8252199" y="5106223"/>
            <a:ext cx="710215" cy="523220"/>
          </a:xfrm>
          <a:prstGeom prst="roundRect">
            <a:avLst/>
          </a:prstGeom>
          <a:solidFill>
            <a:srgbClr val="68490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5181EE96-9343-4E6D-961E-E76B6128CE5F}"/>
              </a:ext>
            </a:extLst>
          </p:cNvPr>
          <p:cNvSpPr/>
          <p:nvPr/>
        </p:nvSpPr>
        <p:spPr>
          <a:xfrm>
            <a:off x="7879338" y="1002016"/>
            <a:ext cx="1455938" cy="159011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CA45868D-0013-4A6B-9249-EC6677CDC443}"/>
              </a:ext>
            </a:extLst>
          </p:cNvPr>
          <p:cNvSpPr/>
          <p:nvPr/>
        </p:nvSpPr>
        <p:spPr>
          <a:xfrm>
            <a:off x="7879338" y="3462291"/>
            <a:ext cx="1455938" cy="240584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E4783657-C908-4F90-A514-741EF40F4C05}"/>
              </a:ext>
            </a:extLst>
          </p:cNvPr>
          <p:cNvSpPr/>
          <p:nvPr/>
        </p:nvSpPr>
        <p:spPr>
          <a:xfrm>
            <a:off x="10750692" y="2693686"/>
            <a:ext cx="710215" cy="5232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62A14483-C4CA-4F00-88BB-36FC4187B74A}"/>
              </a:ext>
            </a:extLst>
          </p:cNvPr>
          <p:cNvSpPr/>
          <p:nvPr/>
        </p:nvSpPr>
        <p:spPr>
          <a:xfrm>
            <a:off x="10750692" y="1864189"/>
            <a:ext cx="710215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093150CF-D4D8-43AE-8320-EC874C3B5381}"/>
              </a:ext>
            </a:extLst>
          </p:cNvPr>
          <p:cNvSpPr/>
          <p:nvPr/>
        </p:nvSpPr>
        <p:spPr>
          <a:xfrm>
            <a:off x="10750692" y="1130559"/>
            <a:ext cx="710215" cy="5232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0316B510-FE47-4C75-9BF9-506496F12DA5}"/>
              </a:ext>
            </a:extLst>
          </p:cNvPr>
          <p:cNvSpPr/>
          <p:nvPr/>
        </p:nvSpPr>
        <p:spPr>
          <a:xfrm>
            <a:off x="10739783" y="3473983"/>
            <a:ext cx="710215" cy="5232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466CD003-E7E7-48A8-B130-EBA472A6205F}"/>
              </a:ext>
            </a:extLst>
          </p:cNvPr>
          <p:cNvSpPr/>
          <p:nvPr/>
        </p:nvSpPr>
        <p:spPr>
          <a:xfrm>
            <a:off x="10750692" y="4254280"/>
            <a:ext cx="710215" cy="5232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4B2B836C-F437-405E-B927-7085F114FB89}"/>
              </a:ext>
            </a:extLst>
          </p:cNvPr>
          <p:cNvSpPr/>
          <p:nvPr/>
        </p:nvSpPr>
        <p:spPr>
          <a:xfrm>
            <a:off x="10750692" y="5034577"/>
            <a:ext cx="710215" cy="523220"/>
          </a:xfrm>
          <a:prstGeom prst="roundRect">
            <a:avLst/>
          </a:prstGeom>
          <a:solidFill>
            <a:srgbClr val="68490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588605B-D791-4216-BD32-3F79974E3003}"/>
              </a:ext>
            </a:extLst>
          </p:cNvPr>
          <p:cNvSpPr/>
          <p:nvPr/>
        </p:nvSpPr>
        <p:spPr>
          <a:xfrm>
            <a:off x="10342331" y="1002016"/>
            <a:ext cx="1491438" cy="484574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9F1F6E79-01D8-40CE-86D9-10B085F1A4FC}"/>
              </a:ext>
            </a:extLst>
          </p:cNvPr>
          <p:cNvSpPr/>
          <p:nvPr/>
        </p:nvSpPr>
        <p:spPr>
          <a:xfrm>
            <a:off x="9510320" y="3271328"/>
            <a:ext cx="710215" cy="15826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7F1D62AA-8EC4-4828-BFF6-BEB95A6C3292}"/>
              </a:ext>
            </a:extLst>
          </p:cNvPr>
          <p:cNvSpPr/>
          <p:nvPr/>
        </p:nvSpPr>
        <p:spPr>
          <a:xfrm>
            <a:off x="8252198" y="2748108"/>
            <a:ext cx="710215" cy="5232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05E69CAE-85E9-44AB-B8D7-D9F3CD370C82}"/>
              </a:ext>
            </a:extLst>
          </p:cNvPr>
          <p:cNvSpPr/>
          <p:nvPr/>
        </p:nvSpPr>
        <p:spPr>
          <a:xfrm>
            <a:off x="7880305" y="2671804"/>
            <a:ext cx="1455938" cy="71027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281FBA9-6B7A-475D-B454-4AD989E908E2}"/>
              </a:ext>
            </a:extLst>
          </p:cNvPr>
          <p:cNvCxnSpPr>
            <a:stCxn id="75" idx="3"/>
            <a:endCxn id="85" idx="1"/>
          </p:cNvCxnSpPr>
          <p:nvPr/>
        </p:nvCxnSpPr>
        <p:spPr>
          <a:xfrm>
            <a:off x="4356040" y="1413396"/>
            <a:ext cx="1024805" cy="1604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1E14BFB4-005B-4CB6-B66D-74BC76A95E8C}"/>
              </a:ext>
            </a:extLst>
          </p:cNvPr>
          <p:cNvCxnSpPr>
            <a:cxnSpLocks/>
            <a:stCxn id="74" idx="3"/>
            <a:endCxn id="84" idx="1"/>
          </p:cNvCxnSpPr>
          <p:nvPr/>
        </p:nvCxnSpPr>
        <p:spPr>
          <a:xfrm>
            <a:off x="4356041" y="3878230"/>
            <a:ext cx="1024804" cy="786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6C904CD4-CBF8-407F-BADF-C8D5C3094E6C}"/>
              </a:ext>
            </a:extLst>
          </p:cNvPr>
          <p:cNvCxnSpPr>
            <a:cxnSpLocks/>
            <a:stCxn id="74" idx="3"/>
            <a:endCxn id="83" idx="1"/>
          </p:cNvCxnSpPr>
          <p:nvPr/>
        </p:nvCxnSpPr>
        <p:spPr>
          <a:xfrm flipV="1">
            <a:off x="4356041" y="1797071"/>
            <a:ext cx="1024804" cy="2081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BB6D4115-500C-4DA9-9056-7833E6B34099}"/>
              </a:ext>
            </a:extLst>
          </p:cNvPr>
          <p:cNvCxnSpPr>
            <a:cxnSpLocks/>
            <a:stCxn id="67" idx="3"/>
            <a:endCxn id="75" idx="1"/>
          </p:cNvCxnSpPr>
          <p:nvPr/>
        </p:nvCxnSpPr>
        <p:spPr>
          <a:xfrm flipV="1">
            <a:off x="1875297" y="1413396"/>
            <a:ext cx="1024805" cy="20488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036F9398-53DF-4519-84C7-BCC341E25777}"/>
              </a:ext>
            </a:extLst>
          </p:cNvPr>
          <p:cNvCxnSpPr>
            <a:cxnSpLocks/>
            <a:stCxn id="67" idx="3"/>
            <a:endCxn id="74" idx="1"/>
          </p:cNvCxnSpPr>
          <p:nvPr/>
        </p:nvCxnSpPr>
        <p:spPr>
          <a:xfrm>
            <a:off x="1875297" y="3462292"/>
            <a:ext cx="1024806" cy="415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138745E-EDAC-41B8-AB25-66705ACB8759}"/>
              </a:ext>
            </a:extLst>
          </p:cNvPr>
          <p:cNvSpPr txBox="1"/>
          <p:nvPr/>
        </p:nvSpPr>
        <p:spPr>
          <a:xfrm>
            <a:off x="3394761" y="1020206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head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7CC4295C-F218-48D4-8D80-4D4E1BB7BF2C}"/>
              </a:ext>
            </a:extLst>
          </p:cNvPr>
          <p:cNvSpPr txBox="1"/>
          <p:nvPr/>
        </p:nvSpPr>
        <p:spPr>
          <a:xfrm>
            <a:off x="5858499" y="2645299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head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5D51A270-0279-48F3-840E-3A11F4C7A8D8}"/>
              </a:ext>
            </a:extLst>
          </p:cNvPr>
          <p:cNvSpPr txBox="1"/>
          <p:nvPr/>
        </p:nvSpPr>
        <p:spPr>
          <a:xfrm>
            <a:off x="8339236" y="2645299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head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箭头: 右 138">
            <a:extLst>
              <a:ext uri="{FF2B5EF4-FFF2-40B4-BE49-F238E27FC236}">
                <a16:creationId xmlns:a16="http://schemas.microsoft.com/office/drawing/2014/main" id="{EC3FBCA1-090E-4E62-984A-2F4FB3446276}"/>
              </a:ext>
            </a:extLst>
          </p:cNvPr>
          <p:cNvSpPr/>
          <p:nvPr/>
        </p:nvSpPr>
        <p:spPr>
          <a:xfrm>
            <a:off x="6998915" y="1750433"/>
            <a:ext cx="710215" cy="15826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箭头: 右 139">
            <a:extLst>
              <a:ext uri="{FF2B5EF4-FFF2-40B4-BE49-F238E27FC236}">
                <a16:creationId xmlns:a16="http://schemas.microsoft.com/office/drawing/2014/main" id="{FB205BB2-3C82-43D2-BEA3-00E1B12CE809}"/>
              </a:ext>
            </a:extLst>
          </p:cNvPr>
          <p:cNvSpPr/>
          <p:nvPr/>
        </p:nvSpPr>
        <p:spPr>
          <a:xfrm>
            <a:off x="6998915" y="4515890"/>
            <a:ext cx="710215" cy="15826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箭头: 右 140">
            <a:extLst>
              <a:ext uri="{FF2B5EF4-FFF2-40B4-BE49-F238E27FC236}">
                <a16:creationId xmlns:a16="http://schemas.microsoft.com/office/drawing/2014/main" id="{5E0CDEDA-3054-4F68-BCD2-BA0FF022E781}"/>
              </a:ext>
            </a:extLst>
          </p:cNvPr>
          <p:cNvSpPr/>
          <p:nvPr/>
        </p:nvSpPr>
        <p:spPr>
          <a:xfrm>
            <a:off x="6996013" y="2911148"/>
            <a:ext cx="710215" cy="15826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B65E095-0B21-4B1B-9282-5808E8F8AC70}"/>
              </a:ext>
            </a:extLst>
          </p:cNvPr>
          <p:cNvSpPr txBox="1"/>
          <p:nvPr/>
        </p:nvSpPr>
        <p:spPr>
          <a:xfrm>
            <a:off x="3823396" y="2548930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tail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00C8794-2D03-43D4-84C3-CF581A0D95C0}"/>
              </a:ext>
            </a:extLst>
          </p:cNvPr>
          <p:cNvSpPr txBox="1"/>
          <p:nvPr/>
        </p:nvSpPr>
        <p:spPr>
          <a:xfrm>
            <a:off x="5711867" y="1021615"/>
            <a:ext cx="894502" cy="24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leftHead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CD46493-06AD-4B27-A75C-87F79E0B88F0}"/>
              </a:ext>
            </a:extLst>
          </p:cNvPr>
          <p:cNvSpPr txBox="1"/>
          <p:nvPr/>
        </p:nvSpPr>
        <p:spPr>
          <a:xfrm>
            <a:off x="5666064" y="3440408"/>
            <a:ext cx="1044556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rightHead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AA5BC9F-84AE-4E4F-BF40-6911D023AA6E}"/>
              </a:ext>
            </a:extLst>
          </p:cNvPr>
          <p:cNvSpPr txBox="1"/>
          <p:nvPr/>
        </p:nvSpPr>
        <p:spPr>
          <a:xfrm>
            <a:off x="7108225" y="1510367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Sort()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DE3896C-70C0-44C0-A97A-B786C2743CC5}"/>
              </a:ext>
            </a:extLst>
          </p:cNvPr>
          <p:cNvSpPr txBox="1"/>
          <p:nvPr/>
        </p:nvSpPr>
        <p:spPr>
          <a:xfrm>
            <a:off x="7082249" y="4325926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Sort()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12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" grpId="0"/>
      <p:bldP spid="12" grpId="0" animBg="1"/>
      <p:bldP spid="13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3" grpId="0" animBg="1"/>
      <p:bldP spid="105" grpId="0" animBg="1"/>
      <p:bldP spid="108" grpId="0" animBg="1"/>
      <p:bldP spid="109" grpId="0" animBg="1"/>
      <p:bldP spid="136" grpId="0"/>
      <p:bldP spid="137" grpId="0"/>
      <p:bldP spid="138" grpId="0"/>
      <p:bldP spid="139" grpId="0" animBg="1"/>
      <p:bldP spid="140" grpId="0" animBg="1"/>
      <p:bldP spid="141" grpId="0" animBg="1"/>
      <p:bldP spid="66" grpId="0"/>
      <p:bldP spid="76" grpId="0"/>
      <p:bldP spid="86" grpId="0"/>
      <p:bldP spid="87" grpId="0"/>
      <p:bldP spid="10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02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</p:spTree>
    <p:extLst>
      <p:ext uri="{BB962C8B-B14F-4D97-AF65-F5344CB8AC3E}">
        <p14:creationId xmlns:p14="http://schemas.microsoft.com/office/powerpoint/2010/main" val="454740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对标语言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MH_Other_1"/>
          <p:cNvCxnSpPr/>
          <p:nvPr>
            <p:custDataLst>
              <p:tags r:id="rId1"/>
            </p:custDataLst>
          </p:nvPr>
        </p:nvCxnSpPr>
        <p:spPr>
          <a:xfrm>
            <a:off x="-116114" y="2133563"/>
            <a:ext cx="12308114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1967944" y="1494971"/>
            <a:ext cx="1277184" cy="1277184"/>
          </a:xfrm>
          <a:prstGeom prst="ellips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/>
            <a:r>
              <a:rPr lang="en-US" altLang="zh-CN" b="1" dirty="0" err="1"/>
              <a:t>Streem</a:t>
            </a:r>
            <a:endParaRPr lang="en-US" altLang="zh-CN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1329352" y="2772155"/>
            <a:ext cx="2554368" cy="3238574"/>
            <a:chOff x="1329352" y="2772155"/>
            <a:chExt cx="2554368" cy="3238574"/>
          </a:xfrm>
        </p:grpSpPr>
        <p:sp>
          <p:nvSpPr>
            <p:cNvPr id="21" name="MH_Text_1"/>
            <p:cNvSpPr/>
            <p:nvPr>
              <p:custDataLst>
                <p:tags r:id="rId9"/>
              </p:custDataLst>
            </p:nvPr>
          </p:nvSpPr>
          <p:spPr>
            <a:xfrm>
              <a:off x="1329352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r>
                <a:rPr lang="en-US" altLang="zh-CN" dirty="0" err="1">
                  <a:solidFill>
                    <a:schemeClr val="tx1"/>
                  </a:solidFill>
                </a:rPr>
                <a:t>Streem</a:t>
              </a:r>
              <a:r>
                <a:rPr lang="en-US" altLang="zh-CN" dirty="0">
                  <a:solidFill>
                    <a:schemeClr val="tx1"/>
                  </a:solidFill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</a:rPr>
                <a:t>语言创立自 </a:t>
              </a:r>
              <a:r>
                <a:rPr lang="en-US" altLang="zh-CN" dirty="0">
                  <a:solidFill>
                    <a:schemeClr val="tx1"/>
                  </a:solidFill>
                </a:rPr>
                <a:t>Ruby </a:t>
              </a:r>
              <a:r>
                <a:rPr lang="zh-CN" altLang="en-US" dirty="0">
                  <a:solidFill>
                    <a:schemeClr val="tx1"/>
                  </a:solidFill>
                </a:rPr>
                <a:t>之父松本行弘，其在</a:t>
              </a:r>
              <a:r>
                <a:rPr lang="en-US" altLang="zh-CN" dirty="0">
                  <a:solidFill>
                    <a:schemeClr val="tx1"/>
                  </a:solidFill>
                </a:rPr>
                <a:t>《</a:t>
              </a:r>
              <a:r>
                <a:rPr lang="zh-CN" altLang="en-US" dirty="0">
                  <a:solidFill>
                    <a:schemeClr val="tx1"/>
                  </a:solidFill>
                </a:rPr>
                <a:t>日经</a:t>
              </a:r>
              <a:r>
                <a:rPr lang="en-US" altLang="zh-CN" dirty="0">
                  <a:solidFill>
                    <a:schemeClr val="tx1"/>
                  </a:solidFill>
                </a:rPr>
                <a:t>Linux》</a:t>
              </a:r>
              <a:r>
                <a:rPr lang="zh-CN" altLang="en-US" dirty="0">
                  <a:solidFill>
                    <a:schemeClr val="tx1"/>
                  </a:solidFill>
                </a:rPr>
                <a:t>杂志上的连载，介绍了新语言</a:t>
              </a:r>
              <a:r>
                <a:rPr lang="en-US" altLang="zh-CN" dirty="0" err="1">
                  <a:solidFill>
                    <a:schemeClr val="tx1"/>
                  </a:solidFill>
                </a:rPr>
                <a:t>Streem</a:t>
              </a:r>
              <a:r>
                <a:rPr lang="en-US" altLang="zh-CN" dirty="0">
                  <a:solidFill>
                    <a:schemeClr val="tx1"/>
                  </a:solidFill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</a:rPr>
                <a:t>的设计与实现过程</a:t>
              </a:r>
              <a:r>
                <a:rPr lang="zh-CN" altLang="en-US" b="1" dirty="0">
                  <a:solidFill>
                    <a:schemeClr val="tx1"/>
                  </a:solidFill>
                </a:rPr>
                <a:t>。</a:t>
              </a:r>
            </a:p>
          </p:txBody>
        </p:sp>
        <p:cxnSp>
          <p:nvCxnSpPr>
            <p:cNvPr id="22" name="MH_Other_2"/>
            <p:cNvCxnSpPr>
              <a:stCxn id="20" idx="4"/>
              <a:endCxn id="21" idx="0"/>
            </p:cNvCxnSpPr>
            <p:nvPr>
              <p:custDataLst>
                <p:tags r:id="rId10"/>
              </p:custDataLst>
            </p:nvPr>
          </p:nvCxnSpPr>
          <p:spPr>
            <a:xfrm>
              <a:off x="2606536" y="2772155"/>
              <a:ext cx="0" cy="684206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MH_SubTitle_2"/>
          <p:cNvSpPr/>
          <p:nvPr>
            <p:custDataLst>
              <p:tags r:id="rId3"/>
            </p:custDataLst>
          </p:nvPr>
        </p:nvSpPr>
        <p:spPr>
          <a:xfrm>
            <a:off x="5457408" y="1494971"/>
            <a:ext cx="1277184" cy="1277184"/>
          </a:xfrm>
          <a:prstGeom prst="ellipse">
            <a:avLst/>
          </a:prstGeom>
          <a:solidFill>
            <a:schemeClr val="accent2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/>
            <a:r>
              <a:rPr lang="en-US" altLang="zh-CN" b="1" dirty="0"/>
              <a:t>Elixir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818816" y="2772155"/>
            <a:ext cx="2554368" cy="3238574"/>
            <a:chOff x="4818816" y="2772155"/>
            <a:chExt cx="2554368" cy="3238574"/>
          </a:xfrm>
        </p:grpSpPr>
        <p:sp>
          <p:nvSpPr>
            <p:cNvPr id="24" name="MH_Text_2"/>
            <p:cNvSpPr/>
            <p:nvPr>
              <p:custDataLst>
                <p:tags r:id="rId7"/>
              </p:custDataLst>
            </p:nvPr>
          </p:nvSpPr>
          <p:spPr>
            <a:xfrm>
              <a:off x="4818816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Elixir </a:t>
              </a:r>
              <a:r>
                <a:rPr lang="zh-CN" altLang="en-US" dirty="0">
                  <a:solidFill>
                    <a:schemeClr val="tx1"/>
                  </a:solidFill>
                </a:rPr>
                <a:t>被设计为应对并发编程的高级编程语言。支持模式匹配和 </a:t>
              </a:r>
              <a:r>
                <a:rPr lang="en-US" altLang="zh-CN" dirty="0">
                  <a:solidFill>
                    <a:schemeClr val="tx1"/>
                  </a:solidFill>
                </a:rPr>
                <a:t>for </a:t>
              </a:r>
              <a:r>
                <a:rPr lang="zh-CN" altLang="en-US" dirty="0">
                  <a:solidFill>
                    <a:schemeClr val="tx1"/>
                  </a:solidFill>
                </a:rPr>
                <a:t>推导。</a:t>
              </a:r>
              <a:endParaRPr lang="en-US" altLang="zh-CN" sz="1600" dirty="0">
                <a:solidFill>
                  <a:schemeClr val="tx1"/>
                </a:solidFill>
                <a:ea typeface="黑体" panose="02010609060101010101" pitchFamily="49" charset="-122"/>
              </a:endParaRPr>
            </a:p>
          </p:txBody>
        </p:sp>
        <p:cxnSp>
          <p:nvCxnSpPr>
            <p:cNvPr id="25" name="MH_Other_3"/>
            <p:cNvCxnSpPr>
              <a:stCxn id="23" idx="4"/>
              <a:endCxn id="24" idx="0"/>
            </p:cNvCxnSpPr>
            <p:nvPr>
              <p:custDataLst>
                <p:tags r:id="rId8"/>
              </p:custDataLst>
            </p:nvPr>
          </p:nvCxnSpPr>
          <p:spPr>
            <a:xfrm>
              <a:off x="6096000" y="2772155"/>
              <a:ext cx="0" cy="684206"/>
            </a:xfrm>
            <a:prstGeom prst="line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MH_SubTitle_3"/>
          <p:cNvSpPr/>
          <p:nvPr>
            <p:custDataLst>
              <p:tags r:id="rId4"/>
            </p:custDataLst>
          </p:nvPr>
        </p:nvSpPr>
        <p:spPr>
          <a:xfrm>
            <a:off x="8961386" y="1494971"/>
            <a:ext cx="1277184" cy="1277184"/>
          </a:xfrm>
          <a:prstGeom prst="ellipse">
            <a:avLst/>
          </a:prstGeom>
          <a:solidFill>
            <a:schemeClr val="accent3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/>
            <a:r>
              <a:rPr lang="en-US" altLang="zh-CN" b="1" dirty="0"/>
              <a:t>Lua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322800" y="2772155"/>
            <a:ext cx="2554368" cy="3238574"/>
            <a:chOff x="8322800" y="2772155"/>
            <a:chExt cx="2554368" cy="3238574"/>
          </a:xfrm>
        </p:grpSpPr>
        <p:sp>
          <p:nvSpPr>
            <p:cNvPr id="27" name="MH_Text_3"/>
            <p:cNvSpPr/>
            <p:nvPr>
              <p:custDataLst>
                <p:tags r:id="rId5"/>
              </p:custDataLst>
            </p:nvPr>
          </p:nvSpPr>
          <p:spPr>
            <a:xfrm>
              <a:off x="8322800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Lua </a:t>
              </a:r>
              <a:r>
                <a:rPr lang="zh-CN" altLang="en-US" dirty="0">
                  <a:solidFill>
                    <a:schemeClr val="tx1"/>
                  </a:solidFill>
                </a:rPr>
                <a:t>被设计易于内嵌和迁移的配置语言。其灵活的函数参数和返回值使得 </a:t>
              </a:r>
              <a:r>
                <a:rPr lang="en-US" altLang="zh-CN" dirty="0">
                  <a:solidFill>
                    <a:schemeClr val="tx1"/>
                  </a:solidFill>
                </a:rPr>
                <a:t>Lua </a:t>
              </a:r>
              <a:r>
                <a:rPr lang="zh-CN" altLang="en-US" dirty="0">
                  <a:solidFill>
                    <a:schemeClr val="tx1"/>
                  </a:solidFill>
                </a:rPr>
                <a:t>脚本作为配置脚本十分易用。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MH_Other_4"/>
            <p:cNvCxnSpPr>
              <a:stCxn id="26" idx="4"/>
              <a:endCxn id="27" idx="0"/>
            </p:cNvCxnSpPr>
            <p:nvPr>
              <p:custDataLst>
                <p:tags r:id="rId6"/>
              </p:custDataLst>
            </p:nvPr>
          </p:nvCxnSpPr>
          <p:spPr>
            <a:xfrm>
              <a:off x="9599978" y="2772155"/>
              <a:ext cx="6" cy="684206"/>
            </a:xfrm>
            <a:prstGeom prst="line">
              <a:avLst/>
            </a:prstGeom>
            <a:ln w="190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20" grpId="0" animBg="1"/>
      <p:bldP spid="23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388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Streem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MH_Other_1"/>
          <p:cNvCxnSpPr/>
          <p:nvPr>
            <p:custDataLst>
              <p:tags r:id="rId1"/>
            </p:custDataLst>
          </p:nvPr>
        </p:nvCxnSpPr>
        <p:spPr>
          <a:xfrm>
            <a:off x="-116114" y="2133563"/>
            <a:ext cx="12308114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FC323A31-B1BB-4C4D-9DC9-1836717E3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86" y="19658"/>
            <a:ext cx="9595229" cy="655079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75E94C9-F30A-2C49-BDAF-51F37552911E}"/>
              </a:ext>
            </a:extLst>
          </p:cNvPr>
          <p:cNvSpPr/>
          <p:nvPr/>
        </p:nvSpPr>
        <p:spPr>
          <a:xfrm>
            <a:off x="675601" y="2482327"/>
            <a:ext cx="34869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在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Streem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中，管道</a:t>
            </a:r>
            <a:r>
              <a:rPr lang="zh-CN" altLang="en-US" dirty="0">
                <a:solidFill>
                  <a:schemeClr val="accent6"/>
                </a:solidFill>
                <a:latin typeface="-apple-system"/>
              </a:rPr>
              <a:t>操作符</a:t>
            </a:r>
            <a:r>
              <a:rPr lang="en-US" altLang="zh-CN" dirty="0">
                <a:solidFill>
                  <a:schemeClr val="accent6"/>
                </a:solidFill>
                <a:latin typeface="-apple-system"/>
              </a:rPr>
              <a:t>|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为主要的操作符，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Fldw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语言借鉴了其编程模型的思想，使用了基于流的编程语言，并使用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为主要的操作符。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207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990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Elixir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MH_Other_1"/>
          <p:cNvCxnSpPr/>
          <p:nvPr>
            <p:custDataLst>
              <p:tags r:id="rId1"/>
            </p:custDataLst>
          </p:nvPr>
        </p:nvCxnSpPr>
        <p:spPr>
          <a:xfrm>
            <a:off x="-116114" y="2133563"/>
            <a:ext cx="12308114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775E94C9-F30A-2C49-BDAF-51F37552911E}"/>
              </a:ext>
            </a:extLst>
          </p:cNvPr>
          <p:cNvSpPr/>
          <p:nvPr/>
        </p:nvSpPr>
        <p:spPr>
          <a:xfrm>
            <a:off x="675601" y="2482327"/>
            <a:ext cx="3486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Elixir </a:t>
            </a:r>
            <a:r>
              <a:rPr lang="zh-CN" altLang="en-US" dirty="0"/>
              <a:t>语言支持</a:t>
            </a:r>
            <a:r>
              <a:rPr lang="zh-CN" altLang="en-US" dirty="0">
                <a:solidFill>
                  <a:schemeClr val="accent6"/>
                </a:solidFill>
              </a:rPr>
              <a:t>模式匹配和 </a:t>
            </a:r>
            <a:r>
              <a:rPr lang="en-US" altLang="zh-CN" dirty="0">
                <a:solidFill>
                  <a:schemeClr val="accent6"/>
                </a:solidFill>
              </a:rPr>
              <a:t>for </a:t>
            </a:r>
            <a:r>
              <a:rPr lang="zh-CN" altLang="en-US" dirty="0">
                <a:solidFill>
                  <a:schemeClr val="accent6"/>
                </a:solidFill>
              </a:rPr>
              <a:t>推导</a:t>
            </a:r>
            <a:r>
              <a:rPr lang="zh-CN" altLang="en-US" dirty="0"/>
              <a:t>，通过这两个特性，可以使得使用 </a:t>
            </a:r>
            <a:r>
              <a:rPr lang="en-US" altLang="zh-CN" dirty="0"/>
              <a:t>Elixir </a:t>
            </a:r>
            <a:r>
              <a:rPr lang="zh-CN" altLang="en-US" dirty="0"/>
              <a:t>实现的快速排序符合直觉且易于理解。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327187-C4AE-4F4B-960B-311179AAB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64" y="114110"/>
            <a:ext cx="7642368" cy="64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08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788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Lua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MH_Other_1"/>
          <p:cNvCxnSpPr/>
          <p:nvPr>
            <p:custDataLst>
              <p:tags r:id="rId1"/>
            </p:custDataLst>
          </p:nvPr>
        </p:nvCxnSpPr>
        <p:spPr>
          <a:xfrm>
            <a:off x="-116114" y="2133563"/>
            <a:ext cx="12308114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775E94C9-F30A-2C49-BDAF-51F37552911E}"/>
              </a:ext>
            </a:extLst>
          </p:cNvPr>
          <p:cNvSpPr/>
          <p:nvPr/>
        </p:nvSpPr>
        <p:spPr>
          <a:xfrm>
            <a:off x="402645" y="2238936"/>
            <a:ext cx="3664387" cy="3732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Lua </a:t>
            </a:r>
            <a:r>
              <a:rPr lang="zh-CN" altLang="en-US" dirty="0"/>
              <a:t>被设计易于内嵌和迁移的配置语言。其</a:t>
            </a:r>
            <a:r>
              <a:rPr lang="zh-CN" altLang="en-US" dirty="0">
                <a:solidFill>
                  <a:schemeClr val="accent6"/>
                </a:solidFill>
              </a:rPr>
              <a:t>灵活的函数参数和返回值</a:t>
            </a:r>
            <a:r>
              <a:rPr lang="zh-CN" altLang="en-US" dirty="0"/>
              <a:t>使得 </a:t>
            </a:r>
            <a:r>
              <a:rPr lang="en-US" altLang="zh-CN" dirty="0"/>
              <a:t>Lua </a:t>
            </a:r>
            <a:r>
              <a:rPr lang="zh-CN" altLang="en-US" dirty="0"/>
              <a:t>脚本作为配置脚本十分易用。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灵活的参数</a:t>
            </a:r>
            <a:r>
              <a:rPr lang="zh-CN" altLang="en-US" dirty="0"/>
              <a:t>：传参太少，未传入的参数作为 </a:t>
            </a:r>
            <a:r>
              <a:rPr lang="en-US" altLang="zh-CN" dirty="0"/>
              <a:t>nil</a:t>
            </a:r>
            <a:r>
              <a:rPr lang="zh-CN" altLang="en-US" dirty="0"/>
              <a:t>；传参太多，多余的参数会被忽略；也可以设置可变参数的函数。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灵活的返回值</a:t>
            </a:r>
            <a:r>
              <a:rPr lang="zh-CN" altLang="en-US" dirty="0"/>
              <a:t>：函数的返回值可以有多个，可以选择使用所有的返回值，或者忽略部分。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87E241-04A4-FE43-AC67-C6A17DC7D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10" y="0"/>
            <a:ext cx="7142512" cy="6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1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03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核心语义</a:t>
            </a:r>
          </a:p>
        </p:txBody>
      </p:sp>
    </p:spTree>
    <p:extLst>
      <p:ext uri="{BB962C8B-B14F-4D97-AF65-F5344CB8AC3E}">
        <p14:creationId xmlns:p14="http://schemas.microsoft.com/office/powerpoint/2010/main" val="2552590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核心语义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数据管道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C31C95EB-1456-C24B-9021-0CDDE4DE1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547"/>
            <a:ext cx="16582227" cy="583481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2121A82-08E9-5C4D-9895-614620784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62" y="2753360"/>
            <a:ext cx="5677300" cy="304292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1AE7AFF-9A98-8C4A-BB98-60C05F566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17" y="32276"/>
            <a:ext cx="6640831" cy="19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84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核心语义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数据匹配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BD36D74-4CE2-734E-8D08-48920D887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" y="833120"/>
            <a:ext cx="14347231" cy="5364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60BA29-04CD-EC4D-99C3-3F347E3D7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260582"/>
            <a:ext cx="5189546" cy="330986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624349-2514-0D4E-8BD9-1A8D20639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17" y="32276"/>
            <a:ext cx="6640831" cy="19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04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</p:spTree>
    <p:extLst>
      <p:ext uri="{BB962C8B-B14F-4D97-AF65-F5344CB8AC3E}">
        <p14:creationId xmlns:p14="http://schemas.microsoft.com/office/powerpoint/2010/main" val="2654992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9279" y="585373"/>
            <a:ext cx="3367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800" spc="300" dirty="0">
                <a:solidFill>
                  <a:schemeClr val="bg1"/>
                </a:solidFill>
              </a:rPr>
              <a:t>C</a:t>
            </a:r>
            <a:r>
              <a:rPr lang="en-US" altLang="zh-CN" sz="2400" spc="300" dirty="0">
                <a:solidFill>
                  <a:schemeClr val="bg1"/>
                </a:solidFill>
              </a:rPr>
              <a:t>ONTENTS</a:t>
            </a:r>
            <a:endParaRPr lang="zh-CN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5471" y="921645"/>
            <a:ext cx="223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6600" b="1" spc="300" dirty="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438248" y="1649887"/>
            <a:ext cx="720670" cy="642272"/>
            <a:chOff x="4438248" y="1649887"/>
            <a:chExt cx="720670" cy="642272"/>
          </a:xfrm>
        </p:grpSpPr>
        <p:sp>
          <p:nvSpPr>
            <p:cNvPr id="7" name="圆角矩形 6"/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38248" y="2615110"/>
            <a:ext cx="720670" cy="642272"/>
            <a:chOff x="4438248" y="2615110"/>
            <a:chExt cx="720670" cy="642272"/>
          </a:xfrm>
        </p:grpSpPr>
        <p:sp>
          <p:nvSpPr>
            <p:cNvPr id="8" name="圆角矩形 7"/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38248" y="2709794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38248" y="3580333"/>
            <a:ext cx="720670" cy="642272"/>
            <a:chOff x="4438248" y="3580333"/>
            <a:chExt cx="720670" cy="642272"/>
          </a:xfrm>
        </p:grpSpPr>
        <p:sp>
          <p:nvSpPr>
            <p:cNvPr id="9" name="圆角矩形 8"/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8248" y="367608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38248" y="4545556"/>
            <a:ext cx="720670" cy="642272"/>
            <a:chOff x="4438248" y="4545556"/>
            <a:chExt cx="720670" cy="642272"/>
          </a:xfrm>
        </p:grpSpPr>
        <p:sp>
          <p:nvSpPr>
            <p:cNvPr id="10" name="圆角矩形 9"/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38248" y="4643226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38248" y="5510779"/>
            <a:ext cx="720670" cy="642272"/>
            <a:chOff x="4438248" y="5510779"/>
            <a:chExt cx="720670" cy="642272"/>
          </a:xfrm>
        </p:grpSpPr>
        <p:sp>
          <p:nvSpPr>
            <p:cNvPr id="11" name="圆角矩形 10"/>
            <p:cNvSpPr/>
            <p:nvPr/>
          </p:nvSpPr>
          <p:spPr>
            <a:xfrm>
              <a:off x="4460144" y="5510779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8248" y="5608449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418836" y="1622388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18836" y="2587938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18835" y="3558610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核心语义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18836" y="4525751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418836" y="5483607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感悟体会</a:t>
            </a:r>
          </a:p>
        </p:txBody>
      </p:sp>
      <p:sp>
        <p:nvSpPr>
          <p:cNvPr id="23" name="矩形 22"/>
          <p:cNvSpPr/>
          <p:nvPr/>
        </p:nvSpPr>
        <p:spPr>
          <a:xfrm>
            <a:off x="1124599" y="2703831"/>
            <a:ext cx="2954655" cy="376000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0" spc="600" dirty="0">
                <a:solidFill>
                  <a:schemeClr val="bg1">
                    <a:lumMod val="9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知行合一</a:t>
            </a:r>
            <a:endParaRPr lang="en-US" altLang="zh-CN" sz="6000" i="0" spc="600" dirty="0">
              <a:solidFill>
                <a:schemeClr val="bg1">
                  <a:lumMod val="95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6000" spc="600" dirty="0">
                <a:solidFill>
                  <a:schemeClr val="bg1">
                    <a:lumMod val="9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德才兼备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28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设计和实现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2035842"/>
            <a:ext cx="5657850" cy="1136109"/>
            <a:chOff x="0" y="2035842"/>
            <a:chExt cx="5657850" cy="1136109"/>
          </a:xfrm>
        </p:grpSpPr>
        <p:sp>
          <p:nvSpPr>
            <p:cNvPr id="20" name="MH_SubTitle_1"/>
            <p:cNvSpPr/>
            <p:nvPr>
              <p:custDataLst>
                <p:tags r:id="rId7"/>
              </p:custDataLst>
            </p:nvPr>
          </p:nvSpPr>
          <p:spPr>
            <a:xfrm>
              <a:off x="1694951" y="2179934"/>
              <a:ext cx="3962899" cy="855314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spc="300" dirty="0">
                  <a:solidFill>
                    <a:srgbClr val="FFFFFF"/>
                  </a:solidFill>
                </a:rPr>
                <a:t>整体设计</a:t>
              </a:r>
            </a:p>
          </p:txBody>
        </p:sp>
        <p:sp>
          <p:nvSpPr>
            <p:cNvPr id="23" name="MH_Other_1"/>
            <p:cNvSpPr/>
            <p:nvPr>
              <p:custDataLst>
                <p:tags r:id="rId8"/>
              </p:custDataLst>
            </p:nvPr>
          </p:nvSpPr>
          <p:spPr>
            <a:xfrm>
              <a:off x="0" y="2035842"/>
              <a:ext cx="1135978" cy="11361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>
                  <a:solidFill>
                    <a:srgbClr val="FFFFFF"/>
                  </a:solidFill>
                  <a:ea typeface="微软雅黑" panose="020B0503020204020204" charset="-122"/>
                </a:rPr>
                <a:t>01</a:t>
              </a:r>
              <a:endParaRPr lang="zh-CN" altLang="en-US" sz="3200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MH_Other_2"/>
            <p:cNvSpPr/>
            <p:nvPr>
              <p:custDataLst>
                <p:tags r:id="rId9"/>
              </p:custDataLst>
            </p:nvPr>
          </p:nvSpPr>
          <p:spPr>
            <a:xfrm>
              <a:off x="1113939" y="2035842"/>
              <a:ext cx="583016" cy="1136109"/>
            </a:xfrm>
            <a:custGeom>
              <a:avLst/>
              <a:gdLst>
                <a:gd name="connsiteX0" fmla="*/ 2382 w 461963"/>
                <a:gd name="connsiteY0" fmla="*/ 0 h 1081088"/>
                <a:gd name="connsiteX1" fmla="*/ 461963 w 461963"/>
                <a:gd name="connsiteY1" fmla="*/ 138113 h 1081088"/>
                <a:gd name="connsiteX2" fmla="*/ 461963 w 461963"/>
                <a:gd name="connsiteY2" fmla="*/ 950119 h 1081088"/>
                <a:gd name="connsiteX3" fmla="*/ 0 w 461963"/>
                <a:gd name="connsiteY3" fmla="*/ 1081088 h 1081088"/>
                <a:gd name="connsiteX4" fmla="*/ 2382 w 461963"/>
                <a:gd name="connsiteY4" fmla="*/ 0 h 108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3" h="1081088">
                  <a:moveTo>
                    <a:pt x="2382" y="0"/>
                  </a:moveTo>
                  <a:lnTo>
                    <a:pt x="461963" y="138113"/>
                  </a:lnTo>
                  <a:lnTo>
                    <a:pt x="461963" y="950119"/>
                  </a:lnTo>
                  <a:lnTo>
                    <a:pt x="0" y="1081088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4054973"/>
            <a:ext cx="5657850" cy="1137957"/>
            <a:chOff x="0" y="4054973"/>
            <a:chExt cx="5657850" cy="1137957"/>
          </a:xfrm>
        </p:grpSpPr>
        <p:sp>
          <p:nvSpPr>
            <p:cNvPr id="21" name="MH_SubTitle_3"/>
            <p:cNvSpPr/>
            <p:nvPr>
              <p:custDataLst>
                <p:tags r:id="rId4"/>
              </p:custDataLst>
            </p:nvPr>
          </p:nvSpPr>
          <p:spPr>
            <a:xfrm>
              <a:off x="1694951" y="4199065"/>
              <a:ext cx="3962899" cy="857161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spc="300" dirty="0">
                  <a:solidFill>
                    <a:srgbClr val="FFFFFF"/>
                  </a:solidFill>
                </a:rPr>
                <a:t>集成测试</a:t>
              </a:r>
            </a:p>
          </p:txBody>
        </p:sp>
        <p:sp>
          <p:nvSpPr>
            <p:cNvPr id="25" name="MH_Other_3"/>
            <p:cNvSpPr/>
            <p:nvPr>
              <p:custDataLst>
                <p:tags r:id="rId5"/>
              </p:custDataLst>
            </p:nvPr>
          </p:nvSpPr>
          <p:spPr>
            <a:xfrm>
              <a:off x="0" y="4056821"/>
              <a:ext cx="1135978" cy="11361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>
                  <a:solidFill>
                    <a:srgbClr val="FFFFFF"/>
                  </a:solidFill>
                  <a:ea typeface="微软雅黑" panose="020B0503020204020204" charset="-122"/>
                </a:rPr>
                <a:t>03</a:t>
              </a:r>
              <a:endParaRPr lang="zh-CN" altLang="en-US" sz="3200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  <p:sp>
          <p:nvSpPr>
            <p:cNvPr id="26" name="MH_Other_4"/>
            <p:cNvSpPr/>
            <p:nvPr>
              <p:custDataLst>
                <p:tags r:id="rId6"/>
              </p:custDataLst>
            </p:nvPr>
          </p:nvSpPr>
          <p:spPr>
            <a:xfrm>
              <a:off x="1113939" y="4054973"/>
              <a:ext cx="583016" cy="1137955"/>
            </a:xfrm>
            <a:custGeom>
              <a:avLst/>
              <a:gdLst>
                <a:gd name="connsiteX0" fmla="*/ 2382 w 461963"/>
                <a:gd name="connsiteY0" fmla="*/ 0 h 1081088"/>
                <a:gd name="connsiteX1" fmla="*/ 461963 w 461963"/>
                <a:gd name="connsiteY1" fmla="*/ 138113 h 1081088"/>
                <a:gd name="connsiteX2" fmla="*/ 461963 w 461963"/>
                <a:gd name="connsiteY2" fmla="*/ 950119 h 1081088"/>
                <a:gd name="connsiteX3" fmla="*/ 0 w 461963"/>
                <a:gd name="connsiteY3" fmla="*/ 1081088 h 1081088"/>
                <a:gd name="connsiteX4" fmla="*/ 2382 w 461963"/>
                <a:gd name="connsiteY4" fmla="*/ 0 h 108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3" h="1081088">
                  <a:moveTo>
                    <a:pt x="2382" y="0"/>
                  </a:moveTo>
                  <a:lnTo>
                    <a:pt x="461963" y="138113"/>
                  </a:lnTo>
                  <a:lnTo>
                    <a:pt x="461963" y="950119"/>
                  </a:lnTo>
                  <a:lnTo>
                    <a:pt x="0" y="1081088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3044483"/>
            <a:ext cx="5657850" cy="1137956"/>
            <a:chOff x="0" y="3044483"/>
            <a:chExt cx="5657850" cy="1137956"/>
          </a:xfrm>
        </p:grpSpPr>
        <p:sp>
          <p:nvSpPr>
            <p:cNvPr id="22" name="MH_SubTitle_2"/>
            <p:cNvSpPr/>
            <p:nvPr>
              <p:custDataLst>
                <p:tags r:id="rId1"/>
              </p:custDataLst>
            </p:nvPr>
          </p:nvSpPr>
          <p:spPr>
            <a:xfrm>
              <a:off x="1694951" y="3188575"/>
              <a:ext cx="3962899" cy="857161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spc="300" dirty="0">
                  <a:solidFill>
                    <a:srgbClr val="FFFFFF"/>
                  </a:solidFill>
                </a:rPr>
                <a:t>符号表设计</a:t>
              </a:r>
            </a:p>
          </p:txBody>
        </p:sp>
        <p:sp>
          <p:nvSpPr>
            <p:cNvPr id="27" name="MH_Other_5"/>
            <p:cNvSpPr/>
            <p:nvPr>
              <p:custDataLst>
                <p:tags r:id="rId2"/>
              </p:custDataLst>
            </p:nvPr>
          </p:nvSpPr>
          <p:spPr>
            <a:xfrm>
              <a:off x="0" y="3046331"/>
              <a:ext cx="1135978" cy="1136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>
                  <a:solidFill>
                    <a:srgbClr val="FFFFFF"/>
                  </a:solidFill>
                  <a:ea typeface="微软雅黑" panose="020B0503020204020204" charset="-122"/>
                </a:rPr>
                <a:t>02</a:t>
              </a:r>
              <a:endParaRPr lang="zh-CN" altLang="en-US" sz="3200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  <p:sp>
          <p:nvSpPr>
            <p:cNvPr id="28" name="MH_Other_6"/>
            <p:cNvSpPr/>
            <p:nvPr>
              <p:custDataLst>
                <p:tags r:id="rId3"/>
              </p:custDataLst>
            </p:nvPr>
          </p:nvSpPr>
          <p:spPr>
            <a:xfrm>
              <a:off x="1113939" y="3044483"/>
              <a:ext cx="583016" cy="1137955"/>
            </a:xfrm>
            <a:custGeom>
              <a:avLst/>
              <a:gdLst>
                <a:gd name="connsiteX0" fmla="*/ 2382 w 461963"/>
                <a:gd name="connsiteY0" fmla="*/ 0 h 1081088"/>
                <a:gd name="connsiteX1" fmla="*/ 461963 w 461963"/>
                <a:gd name="connsiteY1" fmla="*/ 138113 h 1081088"/>
                <a:gd name="connsiteX2" fmla="*/ 461963 w 461963"/>
                <a:gd name="connsiteY2" fmla="*/ 950119 h 1081088"/>
                <a:gd name="connsiteX3" fmla="*/ 0 w 461963"/>
                <a:gd name="connsiteY3" fmla="*/ 1081088 h 1081088"/>
                <a:gd name="connsiteX4" fmla="*/ 2382 w 461963"/>
                <a:gd name="connsiteY4" fmla="*/ 0 h 108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3" h="1081088">
                  <a:moveTo>
                    <a:pt x="2382" y="0"/>
                  </a:moveTo>
                  <a:lnTo>
                    <a:pt x="461963" y="138113"/>
                  </a:lnTo>
                  <a:lnTo>
                    <a:pt x="461963" y="950119"/>
                  </a:lnTo>
                  <a:lnTo>
                    <a:pt x="0" y="1081088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设计和实现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B708A09-7357-2446-8167-B1349CCD3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4" y="997373"/>
            <a:ext cx="12192000" cy="368469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9C9C86-C70E-0843-A1BB-DE0389E34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2" y="2932047"/>
            <a:ext cx="4184450" cy="35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4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C42C4A9-8327-3648-AB42-F126E854D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4" y="725551"/>
            <a:ext cx="6705600" cy="40872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06CD03-015E-CE48-B48C-F30261950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78" y="2329596"/>
            <a:ext cx="2084098" cy="37382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0529ED3-B267-0C47-8503-AB5D577BA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97" y="2329595"/>
            <a:ext cx="1920439" cy="37382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0F2205-3729-E049-8FA3-C9D182BFA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76" y="2329595"/>
            <a:ext cx="1854354" cy="37382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BBB8B77-4EDD-1744-B428-3F202590F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178" y="2291978"/>
            <a:ext cx="1926695" cy="37706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637BD4-F137-7C44-9CFA-E90DE0A267C7}"/>
              </a:ext>
            </a:extLst>
          </p:cNvPr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B0214C-C7B2-8F45-AA6B-66C1CE095412}"/>
              </a:ext>
            </a:extLst>
          </p:cNvPr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B159A8-4DBB-7642-80E0-B52BE16EDE2C}"/>
              </a:ext>
            </a:extLst>
          </p:cNvPr>
          <p:cNvSpPr/>
          <p:nvPr/>
        </p:nvSpPr>
        <p:spPr>
          <a:xfrm>
            <a:off x="3405536" y="21969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设计和实现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C78673-8700-3B45-B690-BB6957C67E84}"/>
              </a:ext>
            </a:extLst>
          </p:cNvPr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2186927-FF44-6D4E-B5CF-2237C1BA58AB}"/>
                </a:ext>
              </a:extLst>
            </p:cNvPr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4" name="矩形 1">
                <a:extLst>
                  <a:ext uri="{FF2B5EF4-FFF2-40B4-BE49-F238E27FC236}">
                    <a16:creationId xmlns:a16="http://schemas.microsoft.com/office/drawing/2014/main" id="{19CBC94A-FBC6-6B49-A270-81E47A4624B5}"/>
                  </a:ext>
                </a:extLst>
              </p:cNvPr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 4">
                <a:extLst>
                  <a:ext uri="{FF2B5EF4-FFF2-40B4-BE49-F238E27FC236}">
                    <a16:creationId xmlns:a16="http://schemas.microsoft.com/office/drawing/2014/main" id="{C9804655-3B89-B848-A12B-B802A4E0D8DA}"/>
                  </a:ext>
                </a:extLst>
              </p:cNvPr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0F9AB3B-C2BC-DC49-A73F-054E058571D7}"/>
                </a:ext>
              </a:extLst>
            </p:cNvPr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268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设计和实现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674C568-6A4F-AB41-AC6D-C4ECEA60E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9" y="881067"/>
            <a:ext cx="3820023" cy="534563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EAD401C-C61A-FE4B-B844-5165A8B17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6315"/>
            <a:ext cx="4480560" cy="65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7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05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感悟体会</a:t>
            </a:r>
          </a:p>
        </p:txBody>
      </p:sp>
    </p:spTree>
    <p:extLst>
      <p:ext uri="{BB962C8B-B14F-4D97-AF65-F5344CB8AC3E}">
        <p14:creationId xmlns:p14="http://schemas.microsoft.com/office/powerpoint/2010/main" val="2217331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感悟体会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一点心得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MH_Other_2"/>
          <p:cNvSpPr/>
          <p:nvPr>
            <p:custDataLst>
              <p:tags r:id="rId1"/>
            </p:custDataLst>
          </p:nvPr>
        </p:nvSpPr>
        <p:spPr bwMode="auto">
          <a:xfrm>
            <a:off x="4735833" y="3759990"/>
            <a:ext cx="510915" cy="5109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EFFFF"/>
                </a:solidFill>
              </a:rPr>
              <a:t>1</a:t>
            </a:r>
            <a:endParaRPr lang="zh-CN" altLang="en-US" dirty="0">
              <a:solidFill>
                <a:srgbClr val="FEFFFF"/>
              </a:solidFill>
            </a:endParaRPr>
          </a:p>
        </p:txBody>
      </p:sp>
      <p:sp>
        <p:nvSpPr>
          <p:cNvPr id="27" name="MH_Other_4"/>
          <p:cNvSpPr/>
          <p:nvPr>
            <p:custDataLst>
              <p:tags r:id="rId2"/>
            </p:custDataLst>
          </p:nvPr>
        </p:nvSpPr>
        <p:spPr bwMode="auto">
          <a:xfrm>
            <a:off x="9901747" y="3759990"/>
            <a:ext cx="510914" cy="5109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EFFFF"/>
                </a:solidFill>
              </a:rPr>
              <a:t>2</a:t>
            </a:r>
            <a:endParaRPr lang="zh-CN" altLang="en-US" dirty="0">
              <a:solidFill>
                <a:srgbClr val="FEFFFF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20391" y="1582358"/>
            <a:ext cx="3115444" cy="2316146"/>
            <a:chOff x="1620391" y="1582358"/>
            <a:chExt cx="3115444" cy="2316146"/>
          </a:xfrm>
        </p:grpSpPr>
        <p:sp>
          <p:nvSpPr>
            <p:cNvPr id="20" name="MH_Other_1"/>
            <p:cNvSpPr/>
            <p:nvPr>
              <p:custDataLst>
                <p:tags r:id="rId8"/>
              </p:custDataLst>
            </p:nvPr>
          </p:nvSpPr>
          <p:spPr bwMode="auto">
            <a:xfrm>
              <a:off x="3268943" y="2760869"/>
              <a:ext cx="1466892" cy="1137635"/>
            </a:xfrm>
            <a:custGeom>
              <a:avLst/>
              <a:gdLst>
                <a:gd name="connsiteX0" fmla="*/ 791051 w 901117"/>
                <a:gd name="connsiteY0" fmla="*/ 0 h 699348"/>
                <a:gd name="connsiteX1" fmla="*/ 901117 w 901117"/>
                <a:gd name="connsiteY1" fmla="*/ 699348 h 699348"/>
                <a:gd name="connsiteX2" fmla="*/ 0 w 901117"/>
                <a:gd name="connsiteY2" fmla="*/ 606214 h 699348"/>
                <a:gd name="connsiteX3" fmla="*/ 791051 w 901117"/>
                <a:gd name="connsiteY3" fmla="*/ 606214 h 69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17" h="699348">
                  <a:moveTo>
                    <a:pt x="791051" y="0"/>
                  </a:moveTo>
                  <a:lnTo>
                    <a:pt x="901117" y="699348"/>
                  </a:lnTo>
                  <a:lnTo>
                    <a:pt x="0" y="606214"/>
                  </a:lnTo>
                  <a:lnTo>
                    <a:pt x="791051" y="6062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EFFFF"/>
                </a:solidFill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9"/>
              </p:custDataLst>
            </p:nvPr>
          </p:nvSpPr>
          <p:spPr bwMode="auto">
            <a:xfrm>
              <a:off x="1620391" y="1582358"/>
              <a:ext cx="2936055" cy="48366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300" dirty="0">
                <a:solidFill>
                  <a:srgbClr val="FE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MH_Text_1"/>
            <p:cNvSpPr/>
            <p:nvPr>
              <p:custDataLst>
                <p:tags r:id="rId10"/>
              </p:custDataLst>
            </p:nvPr>
          </p:nvSpPr>
          <p:spPr bwMode="auto">
            <a:xfrm>
              <a:off x="1620391" y="2066026"/>
              <a:ext cx="2936055" cy="1693964"/>
            </a:xfrm>
            <a:prstGeom prst="rect">
              <a:avLst/>
            </a:prstGeom>
            <a:solidFill>
              <a:srgbClr val="FEFFFF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781097" y="2327173"/>
              <a:ext cx="26146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    良好的编程习惯不应是</a:t>
              </a:r>
              <a:r>
                <a:rPr lang="zh-CN" altLang="en-US" dirty="0">
                  <a:solidFill>
                    <a:srgbClr val="FF0000"/>
                  </a:solidFill>
                </a:rPr>
                <a:t>自上而下</a:t>
              </a:r>
              <a:r>
                <a:rPr lang="zh-CN" altLang="en-US" dirty="0"/>
                <a:t>的，也不应是</a:t>
              </a:r>
              <a:r>
                <a:rPr lang="zh-CN" altLang="en-US" dirty="0">
                  <a:solidFill>
                    <a:srgbClr val="FF0000"/>
                  </a:solidFill>
                </a:rPr>
                <a:t>自下而上</a:t>
              </a:r>
              <a:r>
                <a:rPr lang="zh-CN" altLang="en-US" dirty="0"/>
                <a:t>的，而应是</a:t>
              </a:r>
              <a:r>
                <a:rPr lang="zh-CN" altLang="en-US" dirty="0">
                  <a:solidFill>
                    <a:srgbClr val="FF0000"/>
                  </a:solidFill>
                </a:rPr>
                <a:t>端到端</a:t>
              </a:r>
              <a:r>
                <a:rPr lang="zh-CN" altLang="en-US" dirty="0"/>
                <a:t>的快速迭代。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86305" y="1582358"/>
            <a:ext cx="3115442" cy="2316146"/>
            <a:chOff x="6786305" y="1582358"/>
            <a:chExt cx="3115442" cy="2316146"/>
          </a:xfrm>
        </p:grpSpPr>
        <p:sp>
          <p:nvSpPr>
            <p:cNvPr id="24" name="MH_Other_3"/>
            <p:cNvSpPr/>
            <p:nvPr>
              <p:custDataLst>
                <p:tags r:id="rId5"/>
              </p:custDataLst>
            </p:nvPr>
          </p:nvSpPr>
          <p:spPr bwMode="auto">
            <a:xfrm>
              <a:off x="8434855" y="2760869"/>
              <a:ext cx="1466892" cy="1137635"/>
            </a:xfrm>
            <a:custGeom>
              <a:avLst/>
              <a:gdLst>
                <a:gd name="connsiteX0" fmla="*/ 791051 w 901117"/>
                <a:gd name="connsiteY0" fmla="*/ 0 h 699348"/>
                <a:gd name="connsiteX1" fmla="*/ 901117 w 901117"/>
                <a:gd name="connsiteY1" fmla="*/ 699348 h 699348"/>
                <a:gd name="connsiteX2" fmla="*/ 0 w 901117"/>
                <a:gd name="connsiteY2" fmla="*/ 606214 h 699348"/>
                <a:gd name="connsiteX3" fmla="*/ 791051 w 901117"/>
                <a:gd name="connsiteY3" fmla="*/ 606214 h 69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17" h="699348">
                  <a:moveTo>
                    <a:pt x="791051" y="0"/>
                  </a:moveTo>
                  <a:lnTo>
                    <a:pt x="901117" y="699348"/>
                  </a:lnTo>
                  <a:lnTo>
                    <a:pt x="0" y="606214"/>
                  </a:lnTo>
                  <a:lnTo>
                    <a:pt x="791051" y="6062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EFFFF"/>
                </a:solidFill>
              </a:endParaRPr>
            </a:p>
          </p:txBody>
        </p:sp>
        <p:sp>
          <p:nvSpPr>
            <p:cNvPr id="25" name="MH_SubTitle_2"/>
            <p:cNvSpPr/>
            <p:nvPr>
              <p:custDataLst>
                <p:tags r:id="rId6"/>
              </p:custDataLst>
            </p:nvPr>
          </p:nvSpPr>
          <p:spPr bwMode="auto">
            <a:xfrm>
              <a:off x="6786305" y="1582358"/>
              <a:ext cx="2936054" cy="48366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300" dirty="0">
                <a:solidFill>
                  <a:srgbClr val="FE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MH_Text_2"/>
            <p:cNvSpPr/>
            <p:nvPr>
              <p:custDataLst>
                <p:tags r:id="rId7"/>
              </p:custDataLst>
            </p:nvPr>
          </p:nvSpPr>
          <p:spPr bwMode="auto">
            <a:xfrm>
              <a:off x="6786305" y="2066026"/>
              <a:ext cx="2936054" cy="1693964"/>
            </a:xfrm>
            <a:prstGeom prst="rect">
              <a:avLst/>
            </a:prstGeom>
            <a:solidFill>
              <a:srgbClr val="FEFFFF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976202" y="2327173"/>
              <a:ext cx="26146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    在敲第一行</a:t>
              </a:r>
              <a:r>
                <a:rPr lang="zh-CN" altLang="en-US" dirty="0">
                  <a:solidFill>
                    <a:srgbClr val="FF0000"/>
                  </a:solidFill>
                </a:rPr>
                <a:t>代码</a:t>
              </a:r>
              <a:r>
                <a:rPr lang="zh-CN" altLang="en-US" dirty="0"/>
                <a:t>之前，先动</a:t>
              </a:r>
              <a:r>
                <a:rPr lang="zh-CN" altLang="en-US" dirty="0">
                  <a:solidFill>
                    <a:srgbClr val="FF0000"/>
                  </a:solidFill>
                </a:rPr>
                <a:t>脑子</a:t>
              </a:r>
              <a:r>
                <a:rPr lang="zh-CN" altLang="en-US" dirty="0"/>
                <a:t>和动</a:t>
              </a:r>
              <a:r>
                <a:rPr lang="zh-CN" altLang="en-US" dirty="0">
                  <a:solidFill>
                    <a:srgbClr val="FF0000"/>
                  </a:solidFill>
                </a:rPr>
                <a:t>笔</a:t>
              </a:r>
              <a:r>
                <a:rPr lang="zh-CN" altLang="en-US" dirty="0"/>
                <a:t>。</a:t>
              </a:r>
            </a:p>
          </p:txBody>
        </p:sp>
      </p:grpSp>
      <p:sp>
        <p:nvSpPr>
          <p:cNvPr id="28" name="MH_Other_5">
            <a:extLst>
              <a:ext uri="{FF2B5EF4-FFF2-40B4-BE49-F238E27FC236}">
                <a16:creationId xmlns:a16="http://schemas.microsoft.com/office/drawing/2014/main" id="{E935FA7B-8134-584E-B011-FCBF50C77E3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333827" y="4808225"/>
            <a:ext cx="45867" cy="12003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29" name="MH_Desc_1">
            <a:extLst>
              <a:ext uri="{FF2B5EF4-FFF2-40B4-BE49-F238E27FC236}">
                <a16:creationId xmlns:a16="http://schemas.microsoft.com/office/drawing/2014/main" id="{81139B99-86CF-E346-895D-845BE1D2CE9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20391" y="4532052"/>
            <a:ext cx="9191917" cy="167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charset="-122"/>
              </a:rPr>
              <a:t>自上而下：从建模和接口开始的设计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charset="-122"/>
              </a:rPr>
              <a:t>自上而下：从需求开始的设计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端到端：基于测试用例的设计</a:t>
            </a:r>
          </a:p>
        </p:txBody>
      </p:sp>
    </p:spTree>
    <p:extLst>
      <p:ext uri="{BB962C8B-B14F-4D97-AF65-F5344CB8AC3E}">
        <p14:creationId xmlns:p14="http://schemas.microsoft.com/office/powerpoint/2010/main" val="2393375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23" grpId="0" animBg="1"/>
      <p:bldP spid="27" grpId="0" animBg="1"/>
      <p:bldP spid="28" grpId="0" animBg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52652" y="2173931"/>
            <a:ext cx="8939348" cy="2138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82210" y="2938825"/>
            <a:ext cx="5626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spc="300" dirty="0">
                <a:solidFill>
                  <a:schemeClr val="bg1"/>
                </a:solidFill>
              </a:rPr>
              <a:t>北京航空航天大学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51" y="2662728"/>
            <a:ext cx="1399822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2610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01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</p:spTree>
    <p:extLst>
      <p:ext uri="{BB962C8B-B14F-4D97-AF65-F5344CB8AC3E}">
        <p14:creationId xmlns:p14="http://schemas.microsoft.com/office/powerpoint/2010/main" val="2908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语言简介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MH_SubTitle_1"/>
          <p:cNvSpPr/>
          <p:nvPr>
            <p:custDataLst>
              <p:tags r:id="rId1"/>
            </p:custDataLst>
          </p:nvPr>
        </p:nvSpPr>
        <p:spPr>
          <a:xfrm>
            <a:off x="1290795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动态类型</a:t>
            </a:r>
          </a:p>
        </p:txBody>
      </p:sp>
      <p:sp>
        <p:nvSpPr>
          <p:cNvPr id="23" name="MH_SubTitle_2"/>
          <p:cNvSpPr/>
          <p:nvPr>
            <p:custDataLst>
              <p:tags r:id="rId2"/>
            </p:custDataLst>
          </p:nvPr>
        </p:nvSpPr>
        <p:spPr>
          <a:xfrm>
            <a:off x="4831743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支持指针传递和值传递</a:t>
            </a:r>
          </a:p>
        </p:txBody>
      </p:sp>
      <p:sp>
        <p:nvSpPr>
          <p:cNvPr id="25" name="MH_SubTitle_3"/>
          <p:cNvSpPr/>
          <p:nvPr>
            <p:custDataLst>
              <p:tags r:id="rId3"/>
            </p:custDataLst>
          </p:nvPr>
        </p:nvSpPr>
        <p:spPr>
          <a:xfrm>
            <a:off x="8372691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支持局部变量</a:t>
            </a:r>
          </a:p>
        </p:txBody>
      </p:sp>
      <p:sp>
        <p:nvSpPr>
          <p:cNvPr id="26" name="MH_SubTitle_4"/>
          <p:cNvSpPr/>
          <p:nvPr>
            <p:custDataLst>
              <p:tags r:id="rId4"/>
            </p:custDataLst>
          </p:nvPr>
        </p:nvSpPr>
        <p:spPr>
          <a:xfrm>
            <a:off x="8372691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流式编程</a:t>
            </a:r>
          </a:p>
        </p:txBody>
      </p:sp>
      <p:sp>
        <p:nvSpPr>
          <p:cNvPr id="28" name="MH_SubTitle_5"/>
          <p:cNvSpPr/>
          <p:nvPr>
            <p:custDataLst>
              <p:tags r:id="rId5"/>
            </p:custDataLst>
          </p:nvPr>
        </p:nvSpPr>
        <p:spPr>
          <a:xfrm>
            <a:off x="4831743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支持模式匹配</a:t>
            </a:r>
          </a:p>
        </p:txBody>
      </p:sp>
      <p:sp>
        <p:nvSpPr>
          <p:cNvPr id="30" name="MH_SubTitle_6"/>
          <p:cNvSpPr/>
          <p:nvPr>
            <p:custDataLst>
              <p:tags r:id="rId6"/>
            </p:custDataLst>
          </p:nvPr>
        </p:nvSpPr>
        <p:spPr>
          <a:xfrm>
            <a:off x="1290795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支持函数递归调用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5BEB6B-3FAA-B646-BF22-4176199E1A7A}"/>
              </a:ext>
            </a:extLst>
          </p:cNvPr>
          <p:cNvSpPr/>
          <p:nvPr/>
        </p:nvSpPr>
        <p:spPr>
          <a:xfrm>
            <a:off x="191366" y="8291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The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Fldw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language, means the flowing of data, a stream program language with the pattern matching.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9BECB8-9571-C34D-A92B-F8E270A68D64}"/>
              </a:ext>
            </a:extLst>
          </p:cNvPr>
          <p:cNvSpPr/>
          <p:nvPr/>
        </p:nvSpPr>
        <p:spPr>
          <a:xfrm>
            <a:off x="356641" y="5751405"/>
            <a:ext cx="6358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24292E"/>
                </a:solidFill>
                <a:latin typeface="-apple-system"/>
              </a:rPr>
              <a:t>基于 </a:t>
            </a:r>
            <a:r>
              <a:rPr lang="en-US" altLang="zh-CN" sz="3600" dirty="0">
                <a:solidFill>
                  <a:srgbClr val="24292E"/>
                </a:solidFill>
                <a:latin typeface="-apple-system"/>
              </a:rPr>
              <a:t>Java 15</a:t>
            </a:r>
            <a:r>
              <a:rPr lang="zh-CN" altLang="en-US" sz="3600" dirty="0">
                <a:solidFill>
                  <a:srgbClr val="24292E"/>
                </a:solidFill>
                <a:latin typeface="-apple-system"/>
              </a:rPr>
              <a:t>，且为 </a:t>
            </a:r>
            <a:r>
              <a:rPr lang="en-US" altLang="zh-CN" sz="3600" dirty="0">
                <a:solidFill>
                  <a:srgbClr val="24292E"/>
                </a:solidFill>
                <a:latin typeface="-apple-system"/>
              </a:rPr>
              <a:t>LL(3) </a:t>
            </a:r>
            <a:r>
              <a:rPr lang="zh-CN" altLang="en-US" sz="3600" dirty="0">
                <a:solidFill>
                  <a:srgbClr val="24292E"/>
                </a:solidFill>
                <a:latin typeface="-apple-system"/>
              </a:rPr>
              <a:t>语法。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21" grpId="0" animBg="1"/>
      <p:bldP spid="23" grpId="0" animBg="1"/>
      <p:bldP spid="25" grpId="0" animBg="1"/>
      <p:bldP spid="26" grpId="0" animBg="1"/>
      <p:bldP spid="28" grpId="0" animBg="1"/>
      <p:bldP spid="30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Fldw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MH_Other_1"/>
          <p:cNvCxnSpPr/>
          <p:nvPr>
            <p:custDataLst>
              <p:tags r:id="rId1"/>
            </p:custDataLst>
          </p:nvPr>
        </p:nvCxnSpPr>
        <p:spPr>
          <a:xfrm flipH="1">
            <a:off x="5153917" y="1355225"/>
            <a:ext cx="0" cy="456399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Other_2"/>
          <p:cNvSpPr/>
          <p:nvPr>
            <p:custDataLst>
              <p:tags r:id="rId2"/>
            </p:custDataLst>
          </p:nvPr>
        </p:nvSpPr>
        <p:spPr>
          <a:xfrm>
            <a:off x="1844012" y="2362940"/>
            <a:ext cx="2548568" cy="2548568"/>
          </a:xfrm>
          <a:prstGeom prst="ellipse">
            <a:avLst/>
          </a:pr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+mn-ea"/>
            </a:endParaRPr>
          </a:p>
        </p:txBody>
      </p:sp>
      <p:sp>
        <p:nvSpPr>
          <p:cNvPr id="22" name="MH_Title_1"/>
          <p:cNvSpPr/>
          <p:nvPr>
            <p:custDataLst>
              <p:tags r:id="rId3"/>
            </p:custDataLst>
          </p:nvPr>
        </p:nvSpPr>
        <p:spPr>
          <a:xfrm>
            <a:off x="2098465" y="2617393"/>
            <a:ext cx="2039662" cy="20396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spc="600" dirty="0">
                <a:solidFill>
                  <a:srgbClr val="FFFFFF"/>
                </a:solidFill>
                <a:latin typeface="+mn-ea"/>
              </a:rPr>
              <a:t>快速</a:t>
            </a:r>
            <a:endParaRPr lang="en-US" altLang="zh-CN" sz="2800" b="1" spc="600" dirty="0">
              <a:solidFill>
                <a:srgbClr val="FFFFFF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800" b="1" spc="600" dirty="0">
                <a:solidFill>
                  <a:srgbClr val="FFFFFF"/>
                </a:solidFill>
                <a:latin typeface="+mn-ea"/>
              </a:rPr>
              <a:t>部署</a:t>
            </a:r>
            <a:endParaRPr lang="en-US" altLang="zh-CN" sz="2800" b="1" spc="600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61096" y="2007512"/>
            <a:ext cx="575548" cy="575549"/>
            <a:chOff x="4861096" y="2007512"/>
            <a:chExt cx="575548" cy="575549"/>
          </a:xfrm>
        </p:grpSpPr>
        <p:sp>
          <p:nvSpPr>
            <p:cNvPr id="24" name="MH_Other_3"/>
            <p:cNvSpPr/>
            <p:nvPr>
              <p:custDataLst>
                <p:tags r:id="rId8"/>
              </p:custDataLst>
            </p:nvPr>
          </p:nvSpPr>
          <p:spPr>
            <a:xfrm>
              <a:off x="4861096" y="2007512"/>
              <a:ext cx="575548" cy="575549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5" name="MH_Other_4"/>
            <p:cNvSpPr/>
            <p:nvPr>
              <p:custDataLst>
                <p:tags r:id="rId9"/>
              </p:custDataLst>
            </p:nvPr>
          </p:nvSpPr>
          <p:spPr>
            <a:xfrm>
              <a:off x="4970148" y="2116564"/>
              <a:ext cx="357445" cy="3574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61096" y="3320166"/>
            <a:ext cx="575548" cy="575549"/>
            <a:chOff x="4861096" y="3320166"/>
            <a:chExt cx="575548" cy="575549"/>
          </a:xfrm>
        </p:grpSpPr>
        <p:sp>
          <p:nvSpPr>
            <p:cNvPr id="27" name="MH_Other_5"/>
            <p:cNvSpPr/>
            <p:nvPr>
              <p:custDataLst>
                <p:tags r:id="rId6"/>
              </p:custDataLst>
            </p:nvPr>
          </p:nvSpPr>
          <p:spPr>
            <a:xfrm>
              <a:off x="4861096" y="3320166"/>
              <a:ext cx="575548" cy="575549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8" name="MH_Other_6"/>
            <p:cNvSpPr/>
            <p:nvPr>
              <p:custDataLst>
                <p:tags r:id="rId7"/>
              </p:custDataLst>
            </p:nvPr>
          </p:nvSpPr>
          <p:spPr>
            <a:xfrm>
              <a:off x="4970148" y="3429217"/>
              <a:ext cx="357445" cy="3574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61096" y="4632820"/>
            <a:ext cx="575548" cy="575549"/>
            <a:chOff x="4861096" y="4632820"/>
            <a:chExt cx="575548" cy="575549"/>
          </a:xfrm>
        </p:grpSpPr>
        <p:sp>
          <p:nvSpPr>
            <p:cNvPr id="30" name="MH_Other_7"/>
            <p:cNvSpPr/>
            <p:nvPr>
              <p:custDataLst>
                <p:tags r:id="rId4"/>
              </p:custDataLst>
            </p:nvPr>
          </p:nvSpPr>
          <p:spPr>
            <a:xfrm>
              <a:off x="4861096" y="4632820"/>
              <a:ext cx="575548" cy="575549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31" name="MH_Other_8"/>
            <p:cNvSpPr/>
            <p:nvPr>
              <p:custDataLst>
                <p:tags r:id="rId5"/>
              </p:custDataLst>
            </p:nvPr>
          </p:nvSpPr>
          <p:spPr>
            <a:xfrm>
              <a:off x="4970148" y="4741871"/>
              <a:ext cx="357445" cy="3574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393910" y="1784609"/>
            <a:ext cx="2359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部署</a:t>
            </a:r>
          </a:p>
        </p:txBody>
      </p:sp>
      <p:sp>
        <p:nvSpPr>
          <p:cNvPr id="35" name="矩形 34"/>
          <p:cNvSpPr/>
          <p:nvPr/>
        </p:nvSpPr>
        <p:spPr>
          <a:xfrm>
            <a:off x="5393910" y="3128421"/>
            <a:ext cx="3409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MacOS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或 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Linux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部署</a:t>
            </a:r>
          </a:p>
        </p:txBody>
      </p:sp>
      <p:sp>
        <p:nvSpPr>
          <p:cNvPr id="36" name="矩形 35"/>
          <p:cNvSpPr/>
          <p:nvPr/>
        </p:nvSpPr>
        <p:spPr>
          <a:xfrm>
            <a:off x="5436644" y="4437884"/>
            <a:ext cx="2032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部署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grpId="0" nodeType="withEffect">
                                  <p:stCondLst>
                                    <p:cond delay="3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21" grpId="0" animBg="1"/>
      <p:bldP spid="22" grpId="0" animBg="1"/>
      <p:bldP spid="3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Fldw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537ECB45-9A33-4348-A9CC-0BE2A443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8" y="794248"/>
            <a:ext cx="7378475" cy="571338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2152511-7883-5748-9472-D704F7D5A571}"/>
              </a:ext>
            </a:extLst>
          </p:cNvPr>
          <p:cNvSpPr/>
          <p:nvPr/>
        </p:nvSpPr>
        <p:spPr>
          <a:xfrm>
            <a:off x="7759750" y="1824967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https://github.com/lilinxi/Fldw</a:t>
            </a:r>
          </a:p>
        </p:txBody>
      </p:sp>
    </p:spTree>
    <p:extLst>
      <p:ext uri="{BB962C8B-B14F-4D97-AF65-F5344CB8AC3E}">
        <p14:creationId xmlns:p14="http://schemas.microsoft.com/office/powerpoint/2010/main" val="1605093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Fldw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A5C7337-0C2D-CC40-A31A-72DE9A96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2" y="742913"/>
            <a:ext cx="10745193" cy="57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7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2866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Fldw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：斐波那契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E3023B13-E7D4-D445-AE5D-5639ADF25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1" y="806296"/>
            <a:ext cx="3481160" cy="57219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D510AE-FCB9-CF42-8C76-02A6F10A5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02" y="806296"/>
            <a:ext cx="5718173" cy="56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41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Fldw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C4C2F0B-6D6D-4E40-A116-37102AB3B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72" y="742913"/>
            <a:ext cx="6108965" cy="57252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647B9E-37E5-5F49-A943-5907D5204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2" y="920750"/>
            <a:ext cx="4638284" cy="56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66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SubTitle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SubTitle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SubTitle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Desc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SubTitle"/>
  <p:tag name="MH_ORD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Text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SubTitle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Title"/>
  <p:tag name="MH_ORDER" val="1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7C1CC"/>
      </a:accent2>
      <a:accent3>
        <a:srgbClr val="839192"/>
      </a:accent3>
      <a:accent4>
        <a:srgbClr val="156595"/>
      </a:accent4>
      <a:accent5>
        <a:srgbClr val="FBD78D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709</Words>
  <Application>Microsoft Macintosh PowerPoint</Application>
  <PresentationFormat>宽屏</PresentationFormat>
  <Paragraphs>205</Paragraphs>
  <Slides>26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-apple-system</vt:lpstr>
      <vt:lpstr>华文行楷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chenjiawei</dc:creator>
  <cp:lastModifiedBy>李 梦凡</cp:lastModifiedBy>
  <cp:revision>91</cp:revision>
  <dcterms:created xsi:type="dcterms:W3CDTF">2016-05-11T01:57:00Z</dcterms:created>
  <dcterms:modified xsi:type="dcterms:W3CDTF">2020-12-14T14:35:52Z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